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5" r:id="rId4"/>
    <p:sldId id="274" r:id="rId5"/>
    <p:sldId id="289" r:id="rId6"/>
    <p:sldId id="296" r:id="rId7"/>
    <p:sldId id="290" r:id="rId8"/>
    <p:sldId id="297" r:id="rId9"/>
    <p:sldId id="277" r:id="rId10"/>
    <p:sldId id="291" r:id="rId11"/>
    <p:sldId id="293" r:id="rId12"/>
    <p:sldId id="268" r:id="rId13"/>
    <p:sldId id="294" r:id="rId14"/>
    <p:sldId id="279" r:id="rId15"/>
    <p:sldId id="269" r:id="rId1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B526CA-C4A4-4043-AF70-10973BEE3284}" v="6" dt="2022-09-20T16:51:34.7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Cristina Barbosa" userId="a7deaa94-27fa-4381-b313-ee83126f3c73" providerId="ADAL" clId="{04B526CA-C4A4-4043-AF70-10973BEE3284}"/>
    <pc:docChg chg="modSld">
      <pc:chgData name="DSA - Cristina Barbosa" userId="a7deaa94-27fa-4381-b313-ee83126f3c73" providerId="ADAL" clId="{04B526CA-C4A4-4043-AF70-10973BEE3284}" dt="2022-09-20T16:51:34.781" v="5" actId="115"/>
      <pc:docMkLst>
        <pc:docMk/>
      </pc:docMkLst>
      <pc:sldChg chg="modSp">
        <pc:chgData name="DSA - Cristina Barbosa" userId="a7deaa94-27fa-4381-b313-ee83126f3c73" providerId="ADAL" clId="{04B526CA-C4A4-4043-AF70-10973BEE3284}" dt="2022-09-20T16:51:34.781" v="5" actId="115"/>
        <pc:sldMkLst>
          <pc:docMk/>
          <pc:sldMk cId="1504274077" sldId="291"/>
        </pc:sldMkLst>
        <pc:spChg chg="mod">
          <ac:chgData name="DSA - Cristina Barbosa" userId="a7deaa94-27fa-4381-b313-ee83126f3c73" providerId="ADAL" clId="{04B526CA-C4A4-4043-AF70-10973BEE3284}" dt="2022-09-20T16:51:34.781" v="5" actId="115"/>
          <ac:spMkLst>
            <pc:docMk/>
            <pc:sldMk cId="1504274077" sldId="291"/>
            <ac:spMk id="4" creationId="{CAEBF52F-921A-60D5-05B7-6C27312A5E8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535511"/>
            <a:ext cx="9165316" cy="954107"/>
          </a:xfrm>
          <a:prstGeom prst="rect">
            <a:avLst/>
          </a:prstGeom>
          <a:noFill/>
        </p:spPr>
        <p:txBody>
          <a:bodyPr wrap="square" rtlCol="0">
            <a:spAutoFit/>
          </a:bodyPr>
          <a:lstStyle/>
          <a:p>
            <a:pPr algn="just"/>
            <a:r>
              <a:rPr lang="es-ES" sz="2800" b="1" dirty="0">
                <a:solidFill>
                  <a:srgbClr val="1F402B"/>
                </a:solidFill>
              </a:rPr>
              <a:t>Incluso ante las pruebas y las dificultades, ¿qué es capaz de producir nuestra fidelidad al Señor? (Ver p. 84.)</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308324"/>
          </a:xfrm>
          <a:prstGeom prst="rect">
            <a:avLst/>
          </a:prstGeom>
          <a:noFill/>
        </p:spPr>
        <p:txBody>
          <a:bodyPr wrap="square" rtlCol="0">
            <a:spAutoFit/>
          </a:bodyPr>
          <a:lstStyle/>
          <a:p>
            <a:pPr algn="just"/>
            <a:r>
              <a:rPr lang="es-ES" sz="2400" b="1" dirty="0"/>
              <a:t>De tu fidelidad en esta obra no solo depende el bienestar de otros, sino tu propio destino eterno. Cristo está tratando de elevar a todos los que quieran ser elevados a un compañerismo consigo, para que podamos ser uno con él, así como él es uno con el Padre. Nos permite llegar a relacionarnos con el sufrimiento y la calamidad con el fin de </a:t>
            </a:r>
            <a:r>
              <a:rPr lang="es-ES" sz="2400" b="1" u="sng" dirty="0">
                <a:solidFill>
                  <a:srgbClr val="C00000"/>
                </a:solidFill>
              </a:rPr>
              <a:t>sacarnos</a:t>
            </a:r>
            <a:r>
              <a:rPr lang="es-ES" sz="2400" b="1" dirty="0"/>
              <a:t> de nuestro egoísmo; trata de </a:t>
            </a:r>
            <a:r>
              <a:rPr lang="es-ES" sz="2400" b="1" u="sng" dirty="0">
                <a:solidFill>
                  <a:srgbClr val="C00000"/>
                </a:solidFill>
              </a:rPr>
              <a:t>desarrollar</a:t>
            </a:r>
            <a:r>
              <a:rPr lang="es-ES" sz="2400" b="1" dirty="0"/>
              <a:t> en nosotros los </a:t>
            </a:r>
            <a:r>
              <a:rPr lang="es-ES" sz="2400" b="1" u="sng" dirty="0">
                <a:solidFill>
                  <a:srgbClr val="C00000"/>
                </a:solidFill>
              </a:rPr>
              <a:t>atributos</a:t>
            </a:r>
            <a:r>
              <a:rPr lang="es-ES" sz="2400" b="1" dirty="0"/>
              <a:t> de su carácter: compasión, ternura y amor.</a:t>
            </a:r>
            <a:endParaRPr lang="pt-BR" sz="2400" b="1" dirty="0"/>
          </a:p>
        </p:txBody>
      </p:sp>
    </p:spTree>
    <p:extLst>
      <p:ext uri="{BB962C8B-B14F-4D97-AF65-F5344CB8AC3E}">
        <p14:creationId xmlns:p14="http://schemas.microsoft.com/office/powerpoint/2010/main" val="1504274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94318" y="1193175"/>
            <a:ext cx="9165316" cy="1569660"/>
          </a:xfrm>
          <a:prstGeom prst="rect">
            <a:avLst/>
          </a:prstGeom>
          <a:noFill/>
        </p:spPr>
        <p:txBody>
          <a:bodyPr wrap="square" rtlCol="0">
            <a:spAutoFit/>
          </a:bodyPr>
          <a:lstStyle/>
          <a:p>
            <a:pPr algn="just"/>
            <a:r>
              <a:rPr lang="es-ES" sz="2400" b="1" dirty="0">
                <a:solidFill>
                  <a:srgbClr val="1F402B"/>
                </a:solidFill>
              </a:rPr>
              <a:t> La acción del Espíritu Santo en la vida de cada miembro de la familia, especialmente en la de los padres, traerá coherencia entre la teoría y la vida real. ¿Qué consecuencias habrá si el Espíritu Santo no obra en la vida del creyente? (Ver p. 87.)</a:t>
            </a:r>
            <a:endParaRPr lang="pt-BR" sz="24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677656"/>
          </a:xfrm>
          <a:prstGeom prst="rect">
            <a:avLst/>
          </a:prstGeom>
          <a:noFill/>
        </p:spPr>
        <p:txBody>
          <a:bodyPr wrap="square" rtlCol="0">
            <a:spAutoFit/>
          </a:bodyPr>
          <a:lstStyle/>
          <a:p>
            <a:pPr algn="just"/>
            <a:r>
              <a:rPr lang="es-ES" sz="2400" b="1" dirty="0"/>
              <a:t>Sin el Espíritu de Dios, un conocimiento de su Palabra no tiene _______ . La teoría de la verdad, cuando no va acompañada del Espíritu Santo, no puede avivar el alma o santificar el corazón. Uno puede estar familiarizado con los mandamientos y las promesas de la Biblia, pero a menos que el Espíritu de Dios afirme la casa de la verdad, el _________ no será _____________ . Sin la iluminación del Espíritu, los hombres no serán __________ de distinguir la verdad del error y caerán bajo las tentaciones maestras de Satanás.</a:t>
            </a:r>
          </a:p>
        </p:txBody>
      </p:sp>
      <p:sp>
        <p:nvSpPr>
          <p:cNvPr id="5" name="CaixaDeTexto 4">
            <a:extLst>
              <a:ext uri="{FF2B5EF4-FFF2-40B4-BE49-F238E27FC236}">
                <a16:creationId xmlns:a16="http://schemas.microsoft.com/office/drawing/2014/main" id="{5CB22F5C-712B-A9C5-C18F-DDE3AE5C3C83}"/>
              </a:ext>
            </a:extLst>
          </p:cNvPr>
          <p:cNvSpPr txBox="1"/>
          <p:nvPr/>
        </p:nvSpPr>
        <p:spPr>
          <a:xfrm>
            <a:off x="5308822" y="4748733"/>
            <a:ext cx="1421956" cy="461665"/>
          </a:xfrm>
          <a:prstGeom prst="rect">
            <a:avLst/>
          </a:prstGeom>
          <a:noFill/>
        </p:spPr>
        <p:txBody>
          <a:bodyPr wrap="square" rtlCol="0">
            <a:spAutoFit/>
          </a:bodyPr>
          <a:lstStyle/>
          <a:p>
            <a:pPr algn="just"/>
            <a:r>
              <a:rPr lang="pt-BR" sz="2400" b="1" dirty="0">
                <a:solidFill>
                  <a:srgbClr val="C00000"/>
                </a:solidFill>
              </a:rPr>
              <a:t>carácter</a:t>
            </a:r>
          </a:p>
        </p:txBody>
      </p:sp>
      <p:sp>
        <p:nvSpPr>
          <p:cNvPr id="6" name="CaixaDeTexto 5">
            <a:extLst>
              <a:ext uri="{FF2B5EF4-FFF2-40B4-BE49-F238E27FC236}">
                <a16:creationId xmlns:a16="http://schemas.microsoft.com/office/drawing/2014/main" id="{9B79B6B6-190F-DDF4-A0A2-B02177AB6CC2}"/>
              </a:ext>
            </a:extLst>
          </p:cNvPr>
          <p:cNvSpPr txBox="1"/>
          <p:nvPr/>
        </p:nvSpPr>
        <p:spPr>
          <a:xfrm>
            <a:off x="9448066" y="3300728"/>
            <a:ext cx="1911568" cy="461665"/>
          </a:xfrm>
          <a:prstGeom prst="rect">
            <a:avLst/>
          </a:prstGeom>
          <a:noFill/>
        </p:spPr>
        <p:txBody>
          <a:bodyPr wrap="square" rtlCol="0">
            <a:spAutoFit/>
          </a:bodyPr>
          <a:lstStyle/>
          <a:p>
            <a:pPr algn="just"/>
            <a:r>
              <a:rPr lang="pt-BR" sz="2400" b="1" dirty="0">
                <a:solidFill>
                  <a:srgbClr val="C00000"/>
                </a:solidFill>
              </a:rPr>
              <a:t>valor</a:t>
            </a:r>
          </a:p>
        </p:txBody>
      </p:sp>
      <p:sp>
        <p:nvSpPr>
          <p:cNvPr id="7" name="CaixaDeTexto 6">
            <a:extLst>
              <a:ext uri="{FF2B5EF4-FFF2-40B4-BE49-F238E27FC236}">
                <a16:creationId xmlns:a16="http://schemas.microsoft.com/office/drawing/2014/main" id="{80F8A207-BDD2-B6FA-E3B4-3FEA46A4C26F}"/>
              </a:ext>
            </a:extLst>
          </p:cNvPr>
          <p:cNvSpPr txBox="1"/>
          <p:nvPr/>
        </p:nvSpPr>
        <p:spPr>
          <a:xfrm>
            <a:off x="7909838" y="4748733"/>
            <a:ext cx="2462481" cy="461665"/>
          </a:xfrm>
          <a:prstGeom prst="rect">
            <a:avLst/>
          </a:prstGeom>
          <a:noFill/>
        </p:spPr>
        <p:txBody>
          <a:bodyPr wrap="square" rtlCol="0">
            <a:spAutoFit/>
          </a:bodyPr>
          <a:lstStyle/>
          <a:p>
            <a:pPr algn="just"/>
            <a:r>
              <a:rPr lang="pt-BR" sz="2400" b="1" dirty="0">
                <a:solidFill>
                  <a:srgbClr val="C00000"/>
                </a:solidFill>
              </a:rPr>
              <a:t>transformado</a:t>
            </a:r>
          </a:p>
        </p:txBody>
      </p:sp>
      <p:sp>
        <p:nvSpPr>
          <p:cNvPr id="8" name="CaixaDeTexto 7">
            <a:extLst>
              <a:ext uri="{FF2B5EF4-FFF2-40B4-BE49-F238E27FC236}">
                <a16:creationId xmlns:a16="http://schemas.microsoft.com/office/drawing/2014/main" id="{758EBA83-B167-4FE4-DC32-10BF04D60C9F}"/>
              </a:ext>
            </a:extLst>
          </p:cNvPr>
          <p:cNvSpPr txBox="1"/>
          <p:nvPr/>
        </p:nvSpPr>
        <p:spPr>
          <a:xfrm>
            <a:off x="7555265" y="5107336"/>
            <a:ext cx="2462481" cy="461665"/>
          </a:xfrm>
          <a:prstGeom prst="rect">
            <a:avLst/>
          </a:prstGeom>
          <a:noFill/>
        </p:spPr>
        <p:txBody>
          <a:bodyPr wrap="square" rtlCol="0">
            <a:spAutoFit/>
          </a:bodyPr>
          <a:lstStyle/>
          <a:p>
            <a:pPr algn="just"/>
            <a:r>
              <a:rPr lang="pt-BR" sz="2400" b="1" dirty="0" err="1">
                <a:solidFill>
                  <a:srgbClr val="C00000"/>
                </a:solidFill>
              </a:rPr>
              <a:t>capaces</a:t>
            </a:r>
            <a:endParaRPr lang="pt-BR" sz="2400" b="1" dirty="0">
              <a:solidFill>
                <a:srgbClr val="C00000"/>
              </a:solidFill>
            </a:endParaRPr>
          </a:p>
        </p:txBody>
      </p:sp>
    </p:spTree>
    <p:extLst>
      <p:ext uri="{BB962C8B-B14F-4D97-AF65-F5344CB8AC3E}">
        <p14:creationId xmlns:p14="http://schemas.microsoft.com/office/powerpoint/2010/main" val="38218358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4" y="1940571"/>
            <a:ext cx="6773917" cy="3416320"/>
          </a:xfrm>
          <a:prstGeom prst="rect">
            <a:avLst/>
          </a:prstGeom>
          <a:noFill/>
        </p:spPr>
        <p:txBody>
          <a:bodyPr wrap="square" rtlCol="0">
            <a:spAutoFit/>
          </a:bodyPr>
          <a:lstStyle/>
          <a:p>
            <a:pPr algn="just"/>
            <a:r>
              <a:rPr lang="es-ES" sz="2400" b="1" dirty="0">
                <a:solidFill>
                  <a:schemeClr val="bg1"/>
                </a:solidFill>
                <a:effectLst>
                  <a:outerShdw blurRad="50800" dist="38100" dir="5400000" algn="t" rotWithShape="0">
                    <a:prstClr val="black">
                      <a:alpha val="40000"/>
                    </a:prstClr>
                  </a:outerShdw>
                </a:effectLst>
              </a:rPr>
              <a:t>En la parábola de las diez vírgenes, la venida del novio fue a medianoche, la hora más oscura. Esto significa que la venida de Cristo será en el período más oscuro de la historia. Ante el escenario actual, con enfermedades, catástrofes y guerras, entre otras desgracias, ¿qué estamos haciendo para que la venida de Jesús no nos sorprenda desprevenidos? ¿Qué estamos haciendo para prepararnos para el regreso de Jesús? (Ver p. 89.)</a:t>
            </a:r>
            <a:endParaRPr lang="pt-BR" sz="24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87821" y="1967256"/>
            <a:ext cx="10016358" cy="2246769"/>
          </a:xfrm>
          <a:prstGeom prst="rect">
            <a:avLst/>
          </a:prstGeom>
          <a:noFill/>
        </p:spPr>
        <p:txBody>
          <a:bodyPr wrap="square" rtlCol="0">
            <a:spAutoFit/>
          </a:bodyPr>
          <a:lstStyle/>
          <a:p>
            <a:pPr algn="ctr"/>
            <a:r>
              <a:rPr lang="es-ES" sz="2800" b="1" i="1" dirty="0">
                <a:solidFill>
                  <a:srgbClr val="1F402B"/>
                </a:solidFill>
              </a:rPr>
              <a:t>En el grande e inconmensurable don del Espíritu Santo se hallan contenidos todos los recursos del Cielo. No es por causa de restricción alguna por parte de Dios que las riquezas de su gracia no fluyen hacia la Tierra, a los hombres. Si todos estuviesen dispuestos a recibir, todos serían llenados con su Espíritu.</a:t>
            </a:r>
          </a:p>
        </p:txBody>
      </p:sp>
    </p:spTree>
    <p:extLst>
      <p:ext uri="{BB962C8B-B14F-4D97-AF65-F5344CB8AC3E}">
        <p14:creationId xmlns:p14="http://schemas.microsoft.com/office/powerpoint/2010/main" val="6596731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842022" y="1609903"/>
            <a:ext cx="9004655" cy="3416320"/>
          </a:xfrm>
          <a:prstGeom prst="rect">
            <a:avLst/>
          </a:prstGeom>
          <a:noFill/>
        </p:spPr>
        <p:txBody>
          <a:bodyPr wrap="square" rtlCol="0">
            <a:spAutoFit/>
          </a:bodyPr>
          <a:lstStyle/>
          <a:p>
            <a:pPr algn="ctr"/>
            <a:r>
              <a:rPr lang="es-ES" sz="2400" b="1" i="1" dirty="0">
                <a:solidFill>
                  <a:srgbClr val="1F402B"/>
                </a:solidFill>
              </a:rPr>
              <a:t>Es el privilegio de toda alma ser un canal vivo gracias al cual Dios pueda comunicar al mundo los tesoros de su gracia, las inescrutables riquezas de Cristo. No hay nada que Cristo desee tanto como agentes que representen al mundo su Espíritu y carácter. No hay nada que el mundo necesite tanto como la manifestación del amor</a:t>
            </a:r>
          </a:p>
          <a:p>
            <a:pPr algn="ctr"/>
            <a:r>
              <a:rPr lang="es-ES" sz="2400" b="1" i="1" dirty="0">
                <a:solidFill>
                  <a:srgbClr val="1F402B"/>
                </a:solidFill>
              </a:rPr>
              <a:t>del Salvador mediante la humanidad. Todo el cielo está esperando que haya canales a través de los cuales pueda derramarse el aceite santo con el fin de que sea un gozo y una bendición para los corazones humanos (p. 92).</a:t>
            </a:r>
            <a:endParaRPr lang="pt-BR" sz="2400" b="1" i="1" dirty="0">
              <a:solidFill>
                <a:srgbClr val="1F402B"/>
              </a:solidFill>
            </a:endParaRP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1145628" y="1443841"/>
            <a:ext cx="9406758" cy="3970318"/>
          </a:xfrm>
          <a:prstGeom prst="rect">
            <a:avLst/>
          </a:prstGeom>
          <a:noFill/>
        </p:spPr>
        <p:txBody>
          <a:bodyPr wrap="square" rtlCol="0">
            <a:spAutoFit/>
          </a:bodyPr>
          <a:lstStyle/>
          <a:p>
            <a:pPr algn="ctr"/>
            <a:r>
              <a:rPr lang="es-ES" sz="2800" b="1" i="1" u="none" strike="noStrike" baseline="0" dirty="0"/>
              <a:t>Entre los judíos la pregunta: “¿Quién es mi prójimo?” (Luc. 10:29), causaba interminables disputas. No tenían dudas con respecto a los paganos y los samaritanos. Estos eran extranjeros y enemigos. ¿Pero dónde debía hacerse la distinción entre la gente de su propia nación y entre las diferentes clases de la sociedad? ¿A quién debía el sacerdote, el rabino, el anciano, considerar como su prójimo? Ellos</a:t>
            </a:r>
          </a:p>
          <a:p>
            <a:pPr algn="ctr"/>
            <a:r>
              <a:rPr lang="es-ES" sz="2800" b="1" i="1" u="none" strike="noStrike" baseline="0" dirty="0"/>
              <a:t>gastaban su vida en una serie de ceremonias</a:t>
            </a:r>
          </a:p>
          <a:p>
            <a:pPr algn="ctr"/>
            <a:r>
              <a:rPr lang="es-ES" sz="2800" b="1" i="1" u="none" strike="noStrike" baseline="0" dirty="0"/>
              <a:t>para hacerse puros. </a:t>
            </a:r>
            <a:endParaRPr lang="pt-BR" sz="2800" b="1" dirty="0"/>
          </a:p>
        </p:txBody>
      </p:sp>
    </p:spTree>
    <p:extLst>
      <p:ext uri="{BB962C8B-B14F-4D97-AF65-F5344CB8AC3E}">
        <p14:creationId xmlns:p14="http://schemas.microsoft.com/office/powerpoint/2010/main" val="6132948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1145628" y="1443841"/>
            <a:ext cx="9406758" cy="3539430"/>
          </a:xfrm>
          <a:prstGeom prst="rect">
            <a:avLst/>
          </a:prstGeom>
          <a:noFill/>
        </p:spPr>
        <p:txBody>
          <a:bodyPr wrap="square" rtlCol="0">
            <a:spAutoFit/>
          </a:bodyPr>
          <a:lstStyle/>
          <a:p>
            <a:pPr algn="ctr"/>
            <a:r>
              <a:rPr lang="es-ES" sz="2800" b="1" i="1" u="none" strike="noStrike" baseline="0" dirty="0"/>
              <a:t>Cristo contestó esas preguntas en la parábola del buen samaritano. Mostró que nuestro prójimo no significa meramente una persona de la misma iglesia o la misma fe a la cual pertenecemos. No tiene que ver con la raza, el color o la distinción de clases. Nuestro prójimo es toda persona que necesita nuestra ayuda. Nuestro prójimo es toda alma que está herida y magullada por el adversario. Nuestro prójimo es todo el que es propiedad de Dios. (p. 77).</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308324"/>
          </a:xfrm>
          <a:prstGeom prst="rect">
            <a:avLst/>
          </a:prstGeom>
          <a:noFill/>
        </p:spPr>
        <p:txBody>
          <a:bodyPr wrap="square" rtlCol="0">
            <a:spAutoFit/>
          </a:bodyPr>
          <a:lstStyle/>
          <a:p>
            <a:pPr algn="just"/>
            <a:r>
              <a:rPr lang="es-ES" sz="2400" b="1" dirty="0"/>
              <a:t>Cristo sabía que nadie podía obedecer la ley por su propia fuerza. Él deseaba inducir al doctor a una investigación más clara y más crítica, de manera que pudiera hallar la verdad. _______ aceptando la virtud y la _________ de Cristo podemos guardar la ley. La __________ en la propiciación por el pecado ___________ al hombre caído para amar a Dios con todo el corazón y a su prójimo como a sí mismo.</a:t>
            </a:r>
          </a:p>
        </p:txBody>
      </p:sp>
      <p:sp>
        <p:nvSpPr>
          <p:cNvPr id="5" name="CaixaDeTexto 4">
            <a:extLst>
              <a:ext uri="{FF2B5EF4-FFF2-40B4-BE49-F238E27FC236}">
                <a16:creationId xmlns:a16="http://schemas.microsoft.com/office/drawing/2014/main" id="{F51A1BA8-4840-2B43-7200-053896C816FE}"/>
              </a:ext>
            </a:extLst>
          </p:cNvPr>
          <p:cNvSpPr txBox="1"/>
          <p:nvPr/>
        </p:nvSpPr>
        <p:spPr>
          <a:xfrm>
            <a:off x="4393323" y="3998632"/>
            <a:ext cx="1690853" cy="461665"/>
          </a:xfrm>
          <a:prstGeom prst="rect">
            <a:avLst/>
          </a:prstGeom>
          <a:noFill/>
        </p:spPr>
        <p:txBody>
          <a:bodyPr wrap="square" rtlCol="0">
            <a:spAutoFit/>
          </a:bodyPr>
          <a:lstStyle/>
          <a:p>
            <a:pPr algn="just"/>
            <a:r>
              <a:rPr lang="pt-BR" sz="2400" b="1" dirty="0">
                <a:solidFill>
                  <a:srgbClr val="C00000"/>
                </a:solidFill>
              </a:rPr>
              <a:t>Solo</a:t>
            </a: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23090" y="1231588"/>
            <a:ext cx="9307934" cy="1384995"/>
          </a:xfrm>
          <a:prstGeom prst="rect">
            <a:avLst/>
          </a:prstGeom>
          <a:noFill/>
        </p:spPr>
        <p:txBody>
          <a:bodyPr wrap="square" rtlCol="0">
            <a:spAutoFit/>
          </a:bodyPr>
          <a:lstStyle/>
          <a:p>
            <a:pPr algn="just"/>
            <a:r>
              <a:rPr lang="es-ES" sz="2800" b="1" dirty="0">
                <a:solidFill>
                  <a:srgbClr val="1F402B"/>
                </a:solidFill>
              </a:rPr>
              <a:t> “¿Qué debo hacer para heredar la vida eterna?”, le preguntó el joven rico a Jesús. La cuestión era si realmente guardaba la ley y la practicaba. ¿Es posible guardar la ley? (Ver p. 78.)</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8732783" y="4010511"/>
            <a:ext cx="1273065" cy="461665"/>
          </a:xfrm>
          <a:prstGeom prst="rect">
            <a:avLst/>
          </a:prstGeom>
          <a:noFill/>
        </p:spPr>
        <p:txBody>
          <a:bodyPr wrap="square" rtlCol="0">
            <a:spAutoFit/>
          </a:bodyPr>
          <a:lstStyle/>
          <a:p>
            <a:pPr algn="just"/>
            <a:r>
              <a:rPr lang="pt-BR" sz="2400" b="1" dirty="0" err="1">
                <a:solidFill>
                  <a:srgbClr val="C00000"/>
                </a:solidFill>
              </a:rPr>
              <a:t>gracia</a:t>
            </a:r>
            <a:endParaRPr lang="pt-BR" sz="2400" b="1" dirty="0">
              <a:solidFill>
                <a:srgbClr val="C00000"/>
              </a:solidFill>
            </a:endParaRPr>
          </a:p>
        </p:txBody>
      </p:sp>
      <p:sp>
        <p:nvSpPr>
          <p:cNvPr id="6" name="CaixaDeTexto 5">
            <a:extLst>
              <a:ext uri="{FF2B5EF4-FFF2-40B4-BE49-F238E27FC236}">
                <a16:creationId xmlns:a16="http://schemas.microsoft.com/office/drawing/2014/main" id="{D89B8820-F668-8B3B-8B05-8504B28048EE}"/>
              </a:ext>
            </a:extLst>
          </p:cNvPr>
          <p:cNvSpPr txBox="1"/>
          <p:nvPr/>
        </p:nvSpPr>
        <p:spPr>
          <a:xfrm>
            <a:off x="5052051" y="4387012"/>
            <a:ext cx="1451742" cy="461665"/>
          </a:xfrm>
          <a:prstGeom prst="rect">
            <a:avLst/>
          </a:prstGeom>
          <a:noFill/>
        </p:spPr>
        <p:txBody>
          <a:bodyPr wrap="square" rtlCol="0">
            <a:spAutoFit/>
          </a:bodyPr>
          <a:lstStyle/>
          <a:p>
            <a:pPr algn="just"/>
            <a:r>
              <a:rPr lang="pt-BR" sz="2400" b="1" dirty="0" err="1">
                <a:solidFill>
                  <a:srgbClr val="C00000"/>
                </a:solidFill>
              </a:rPr>
              <a:t>creencia</a:t>
            </a:r>
            <a:endParaRPr lang="pt-BR" sz="2400" b="1" dirty="0">
              <a:solidFill>
                <a:srgbClr val="C00000"/>
              </a:solidFill>
            </a:endParaRPr>
          </a:p>
        </p:txBody>
      </p:sp>
      <p:sp>
        <p:nvSpPr>
          <p:cNvPr id="9" name="CaixaDeTexto 8">
            <a:extLst>
              <a:ext uri="{FF2B5EF4-FFF2-40B4-BE49-F238E27FC236}">
                <a16:creationId xmlns:a16="http://schemas.microsoft.com/office/drawing/2014/main" id="{A62628BA-747E-49ED-B41A-A1853C37B6D6}"/>
              </a:ext>
            </a:extLst>
          </p:cNvPr>
          <p:cNvSpPr txBox="1"/>
          <p:nvPr/>
        </p:nvSpPr>
        <p:spPr>
          <a:xfrm>
            <a:off x="1175845" y="4746680"/>
            <a:ext cx="1451742" cy="461665"/>
          </a:xfrm>
          <a:prstGeom prst="rect">
            <a:avLst/>
          </a:prstGeom>
          <a:noFill/>
        </p:spPr>
        <p:txBody>
          <a:bodyPr wrap="square" rtlCol="0">
            <a:spAutoFit/>
          </a:bodyPr>
          <a:lstStyle/>
          <a:p>
            <a:pPr algn="just"/>
            <a:r>
              <a:rPr lang="pt-BR" sz="2400" b="1" dirty="0">
                <a:solidFill>
                  <a:srgbClr val="C00000"/>
                </a:solidFill>
              </a:rPr>
              <a:t>capacita</a:t>
            </a:r>
          </a:p>
        </p:txBody>
      </p:sp>
    </p:spTree>
    <p:extLst>
      <p:ext uri="{BB962C8B-B14F-4D97-AF65-F5344CB8AC3E}">
        <p14:creationId xmlns:p14="http://schemas.microsoft.com/office/powerpoint/2010/main" val="2847378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6"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434028"/>
            <a:ext cx="9188964" cy="954107"/>
          </a:xfrm>
          <a:prstGeom prst="rect">
            <a:avLst/>
          </a:prstGeom>
          <a:noFill/>
        </p:spPr>
        <p:txBody>
          <a:bodyPr wrap="square" rtlCol="0">
            <a:spAutoFit/>
          </a:bodyPr>
          <a:lstStyle/>
          <a:p>
            <a:pPr algn="just"/>
            <a:r>
              <a:rPr lang="es-ES" sz="2800" b="1" dirty="0">
                <a:solidFill>
                  <a:srgbClr val="1F402B"/>
                </a:solidFill>
              </a:rPr>
              <a:t> ¿A quién representa el buen samaritano? ¿Por qué? </a:t>
            </a:r>
          </a:p>
          <a:p>
            <a:pPr algn="just"/>
            <a:r>
              <a:rPr lang="es-ES" sz="2800" b="1" dirty="0">
                <a:solidFill>
                  <a:srgbClr val="1F402B"/>
                </a:solidFill>
              </a:rPr>
              <a:t>(Ver p. 80.)</a:t>
            </a:r>
            <a:endParaRPr lang="pt-BR" sz="2800" b="1" dirty="0">
              <a:solidFill>
                <a:srgbClr val="1F402B"/>
              </a:solidFill>
            </a:endParaRP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308324"/>
          </a:xfrm>
          <a:prstGeom prst="rect">
            <a:avLst/>
          </a:prstGeom>
          <a:noFill/>
        </p:spPr>
        <p:txBody>
          <a:bodyPr wrap="square" rtlCol="0">
            <a:spAutoFit/>
          </a:bodyPr>
          <a:lstStyle/>
          <a:p>
            <a:pPr algn="just"/>
            <a:r>
              <a:rPr lang="es-ES" sz="2400" b="1" dirty="0"/>
              <a:t>El samaritano había cumplido el mandamiento: “Amarás a tu prójimo como a ti mismo” (Mat. 19:19), mostrando así que era más justo que quienes lo denunciaban. A riesgo de su propia vida, había tratado al herido como hermano suyo. El samaritano representa a ________ . Nuestro Salvador ___________ por nosotros un _______ que el amor del hombre jamás puede igualar</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7312963" y="4313918"/>
            <a:ext cx="1361356" cy="461665"/>
          </a:xfrm>
          <a:prstGeom prst="rect">
            <a:avLst/>
          </a:prstGeom>
          <a:noFill/>
        </p:spPr>
        <p:txBody>
          <a:bodyPr wrap="square" rtlCol="0">
            <a:spAutoFit/>
          </a:bodyPr>
          <a:lstStyle/>
          <a:p>
            <a:pPr algn="just"/>
            <a:r>
              <a:rPr lang="pt-BR" sz="2400" b="1" dirty="0">
                <a:solidFill>
                  <a:srgbClr val="C00000"/>
                </a:solidFill>
              </a:rPr>
              <a:t>cristo</a:t>
            </a: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5084052" y="4647485"/>
            <a:ext cx="1126248" cy="461665"/>
          </a:xfrm>
          <a:prstGeom prst="rect">
            <a:avLst/>
          </a:prstGeom>
          <a:noFill/>
        </p:spPr>
        <p:txBody>
          <a:bodyPr wrap="square" rtlCol="0">
            <a:spAutoFit/>
          </a:bodyPr>
          <a:lstStyle/>
          <a:p>
            <a:pPr algn="just"/>
            <a:r>
              <a:rPr lang="pt-BR" sz="2400" b="1" dirty="0">
                <a:solidFill>
                  <a:srgbClr val="C00000"/>
                </a:solidFill>
              </a:rPr>
              <a:t>amor</a:t>
            </a:r>
          </a:p>
        </p:txBody>
      </p:sp>
      <p:sp>
        <p:nvSpPr>
          <p:cNvPr id="6" name="CaixaDeTexto 5">
            <a:extLst>
              <a:ext uri="{FF2B5EF4-FFF2-40B4-BE49-F238E27FC236}">
                <a16:creationId xmlns:a16="http://schemas.microsoft.com/office/drawing/2014/main" id="{34ECECA3-7F9A-C589-E1F0-E827F332F0EC}"/>
              </a:ext>
            </a:extLst>
          </p:cNvPr>
          <p:cNvSpPr txBox="1"/>
          <p:nvPr/>
        </p:nvSpPr>
        <p:spPr>
          <a:xfrm>
            <a:off x="994066" y="4658651"/>
            <a:ext cx="2258048" cy="461665"/>
          </a:xfrm>
          <a:prstGeom prst="rect">
            <a:avLst/>
          </a:prstGeom>
          <a:noFill/>
        </p:spPr>
        <p:txBody>
          <a:bodyPr wrap="square" rtlCol="0">
            <a:spAutoFit/>
          </a:bodyPr>
          <a:lstStyle/>
          <a:p>
            <a:pPr algn="just"/>
            <a:r>
              <a:rPr lang="pt-BR" sz="2400" b="1" dirty="0" err="1">
                <a:solidFill>
                  <a:srgbClr val="C00000"/>
                </a:solidFill>
              </a:rPr>
              <a:t>manifestó</a:t>
            </a:r>
            <a:endParaRPr lang="pt-BR" sz="2400" b="1" dirty="0">
              <a:solidFill>
                <a:srgbClr val="C00000"/>
              </a:solidFill>
            </a:endParaRPr>
          </a:p>
        </p:txBody>
      </p:sp>
    </p:spTree>
    <p:extLst>
      <p:ext uri="{BB962C8B-B14F-4D97-AF65-F5344CB8AC3E}">
        <p14:creationId xmlns:p14="http://schemas.microsoft.com/office/powerpoint/2010/main" val="19097669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308324"/>
          </a:xfrm>
          <a:prstGeom prst="rect">
            <a:avLst/>
          </a:prstGeom>
          <a:noFill/>
        </p:spPr>
        <p:txBody>
          <a:bodyPr wrap="square" rtlCol="0">
            <a:spAutoFit/>
          </a:bodyPr>
          <a:lstStyle/>
          <a:p>
            <a:pPr algn="just"/>
            <a:r>
              <a:rPr lang="es-ES" sz="2400" b="1" dirty="0"/>
              <a:t>Cuando estábamos heridos y moribundos, tuvo piedad de nosotros. No pasó de largo ni se fue por otro camino, ni nos abandonó impotentes y sin esperanza para que muramos. No permaneció en su hogar santo y feliz, donde era amado por todas las huestes celestiales. Contempló nuestra necesidad dolorosa, se hizo cargo de nuestro caso, identificó sus intereses con los de la humanidad. ________ para salvar a sus _________.</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1053662" y="5022289"/>
            <a:ext cx="1361356" cy="461665"/>
          </a:xfrm>
          <a:prstGeom prst="rect">
            <a:avLst/>
          </a:prstGeom>
          <a:noFill/>
        </p:spPr>
        <p:txBody>
          <a:bodyPr wrap="square" rtlCol="0">
            <a:spAutoFit/>
          </a:bodyPr>
          <a:lstStyle/>
          <a:p>
            <a:pPr algn="just"/>
            <a:r>
              <a:rPr lang="pt-BR" sz="2400" b="1" dirty="0" err="1">
                <a:solidFill>
                  <a:srgbClr val="C00000"/>
                </a:solidFill>
              </a:rPr>
              <a:t>murió</a:t>
            </a:r>
            <a:endParaRPr lang="pt-BR" sz="2400" b="1" dirty="0">
              <a:solidFill>
                <a:srgbClr val="C00000"/>
              </a:solidFill>
            </a:endParaRPr>
          </a:p>
        </p:txBody>
      </p:sp>
      <p:sp>
        <p:nvSpPr>
          <p:cNvPr id="6" name="CaixaDeTexto 5">
            <a:extLst>
              <a:ext uri="{FF2B5EF4-FFF2-40B4-BE49-F238E27FC236}">
                <a16:creationId xmlns:a16="http://schemas.microsoft.com/office/drawing/2014/main" id="{34ECECA3-7F9A-C589-E1F0-E827F332F0EC}"/>
              </a:ext>
            </a:extLst>
          </p:cNvPr>
          <p:cNvSpPr txBox="1"/>
          <p:nvPr/>
        </p:nvSpPr>
        <p:spPr>
          <a:xfrm>
            <a:off x="4393324" y="5014857"/>
            <a:ext cx="1524000" cy="461665"/>
          </a:xfrm>
          <a:prstGeom prst="rect">
            <a:avLst/>
          </a:prstGeom>
          <a:noFill/>
        </p:spPr>
        <p:txBody>
          <a:bodyPr wrap="square" rtlCol="0">
            <a:spAutoFit/>
          </a:bodyPr>
          <a:lstStyle/>
          <a:p>
            <a:pPr algn="just"/>
            <a:r>
              <a:rPr lang="pt-BR" sz="2400" b="1" dirty="0" err="1">
                <a:solidFill>
                  <a:srgbClr val="C00000"/>
                </a:solidFill>
              </a:rPr>
              <a:t>enemigos</a:t>
            </a:r>
            <a:endParaRPr lang="pt-BR" sz="2400" b="1" dirty="0">
              <a:solidFill>
                <a:srgbClr val="C00000"/>
              </a:solidFill>
            </a:endParaRPr>
          </a:p>
        </p:txBody>
      </p:sp>
      <p:sp>
        <p:nvSpPr>
          <p:cNvPr id="14" name="CaixaDeTexto 13">
            <a:extLst>
              <a:ext uri="{FF2B5EF4-FFF2-40B4-BE49-F238E27FC236}">
                <a16:creationId xmlns:a16="http://schemas.microsoft.com/office/drawing/2014/main" id="{ACE4F691-AE58-DBD0-F8AF-34E44D213402}"/>
              </a:ext>
            </a:extLst>
          </p:cNvPr>
          <p:cNvSpPr txBox="1"/>
          <p:nvPr/>
        </p:nvSpPr>
        <p:spPr>
          <a:xfrm>
            <a:off x="2222642" y="1434028"/>
            <a:ext cx="9188964" cy="954107"/>
          </a:xfrm>
          <a:prstGeom prst="rect">
            <a:avLst/>
          </a:prstGeom>
          <a:noFill/>
        </p:spPr>
        <p:txBody>
          <a:bodyPr wrap="square" rtlCol="0">
            <a:spAutoFit/>
          </a:bodyPr>
          <a:lstStyle/>
          <a:p>
            <a:pPr algn="just"/>
            <a:r>
              <a:rPr lang="es-ES" sz="2800" b="1" dirty="0">
                <a:solidFill>
                  <a:srgbClr val="1F402B"/>
                </a:solidFill>
              </a:rPr>
              <a:t> ¿A quién representa el buen samaritano? ¿Por qué? </a:t>
            </a:r>
          </a:p>
          <a:p>
            <a:pPr algn="just"/>
            <a:r>
              <a:rPr lang="es-ES" sz="2800" b="1" dirty="0">
                <a:solidFill>
                  <a:srgbClr val="1F402B"/>
                </a:solidFill>
              </a:rPr>
              <a:t>(Ver p. 80.)</a:t>
            </a:r>
            <a:endParaRPr lang="pt-BR" sz="2800" b="1" dirty="0">
              <a:solidFill>
                <a:srgbClr val="1F402B"/>
              </a:solidFill>
            </a:endParaRPr>
          </a:p>
        </p:txBody>
      </p:sp>
    </p:spTree>
    <p:extLst>
      <p:ext uri="{BB962C8B-B14F-4D97-AF65-F5344CB8AC3E}">
        <p14:creationId xmlns:p14="http://schemas.microsoft.com/office/powerpoint/2010/main" val="3411752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50322" y="1530899"/>
            <a:ext cx="9165316" cy="954107"/>
          </a:xfrm>
          <a:prstGeom prst="rect">
            <a:avLst/>
          </a:prstGeom>
          <a:noFill/>
        </p:spPr>
        <p:txBody>
          <a:bodyPr wrap="square" rtlCol="0">
            <a:spAutoFit/>
          </a:bodyPr>
          <a:lstStyle/>
          <a:p>
            <a:pPr algn="just"/>
            <a:r>
              <a:rPr lang="es-ES" sz="2800" b="1" dirty="0">
                <a:solidFill>
                  <a:srgbClr val="1F402B"/>
                </a:solidFill>
              </a:rPr>
              <a:t>Seremos luz u oscuridad para quienes nos rodean. Para que seamos luz, ¿qué debe suceder? (Ver p. 81.)</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308324"/>
          </a:xfrm>
          <a:prstGeom prst="rect">
            <a:avLst/>
          </a:prstGeom>
          <a:noFill/>
        </p:spPr>
        <p:txBody>
          <a:bodyPr wrap="square" rtlCol="0">
            <a:spAutoFit/>
          </a:bodyPr>
          <a:lstStyle/>
          <a:p>
            <a:pPr algn="just"/>
            <a:r>
              <a:rPr lang="es-ES" sz="2400" b="1" dirty="0"/>
              <a:t>La verdad divina ejerce poca influencia sobre el mundo, cuando debiera ejercer</a:t>
            </a:r>
          </a:p>
          <a:p>
            <a:pPr algn="just"/>
            <a:r>
              <a:rPr lang="es-ES" sz="2400" b="1" dirty="0"/>
              <a:t>mucha influencia gracias a nuestra práctica. Abunda la mera profesión de religión, pero tiene poco peso. Podemos aseverar ser seguidores de Cristo, podemos afirmar que creemos toda la verdad de la Palabra de Dios; pero esto no hará ningún bien a nuestro prójimo a menos que nuestra ___________ sea ____________ en nuestra _______ diaria. </a:t>
            </a:r>
            <a:endParaRPr lang="pt-BR" sz="2400" b="1" dirty="0"/>
          </a:p>
        </p:txBody>
      </p:sp>
      <p:sp>
        <p:nvSpPr>
          <p:cNvPr id="5" name="CaixaDeTexto 4">
            <a:extLst>
              <a:ext uri="{FF2B5EF4-FFF2-40B4-BE49-F238E27FC236}">
                <a16:creationId xmlns:a16="http://schemas.microsoft.com/office/drawing/2014/main" id="{B6500122-2025-3449-79D0-FC2652791F47}"/>
              </a:ext>
            </a:extLst>
          </p:cNvPr>
          <p:cNvSpPr txBox="1"/>
          <p:nvPr/>
        </p:nvSpPr>
        <p:spPr>
          <a:xfrm>
            <a:off x="9215302" y="4629767"/>
            <a:ext cx="1357150" cy="461665"/>
          </a:xfrm>
          <a:prstGeom prst="rect">
            <a:avLst/>
          </a:prstGeom>
          <a:noFill/>
        </p:spPr>
        <p:txBody>
          <a:bodyPr wrap="square" rtlCol="0">
            <a:spAutoFit/>
          </a:bodyPr>
          <a:lstStyle/>
          <a:p>
            <a:pPr algn="just"/>
            <a:r>
              <a:rPr lang="pt-BR" sz="2400" b="1" dirty="0" err="1">
                <a:solidFill>
                  <a:srgbClr val="C00000"/>
                </a:solidFill>
              </a:rPr>
              <a:t>creencia</a:t>
            </a:r>
            <a:endParaRPr lang="pt-BR" sz="2400" b="1" dirty="0">
              <a:solidFill>
                <a:srgbClr val="C00000"/>
              </a:solidFill>
            </a:endParaRPr>
          </a:p>
        </p:txBody>
      </p:sp>
      <p:sp>
        <p:nvSpPr>
          <p:cNvPr id="7" name="CaixaDeTexto 6">
            <a:extLst>
              <a:ext uri="{FF2B5EF4-FFF2-40B4-BE49-F238E27FC236}">
                <a16:creationId xmlns:a16="http://schemas.microsoft.com/office/drawing/2014/main" id="{7299DE78-A0BB-CA1F-AFBE-2D64B7DAC002}"/>
              </a:ext>
            </a:extLst>
          </p:cNvPr>
          <p:cNvSpPr txBox="1"/>
          <p:nvPr/>
        </p:nvSpPr>
        <p:spPr>
          <a:xfrm>
            <a:off x="1345318" y="4986524"/>
            <a:ext cx="2292209" cy="461665"/>
          </a:xfrm>
          <a:prstGeom prst="rect">
            <a:avLst/>
          </a:prstGeom>
          <a:noFill/>
        </p:spPr>
        <p:txBody>
          <a:bodyPr wrap="square" rtlCol="0">
            <a:spAutoFit/>
          </a:bodyPr>
          <a:lstStyle/>
          <a:p>
            <a:pPr algn="just"/>
            <a:r>
              <a:rPr lang="pt-BR" sz="2400" b="1" dirty="0" err="1">
                <a:solidFill>
                  <a:srgbClr val="C00000"/>
                </a:solidFill>
              </a:rPr>
              <a:t>practicada</a:t>
            </a:r>
            <a:endParaRPr lang="pt-BR" sz="2400" b="1" dirty="0">
              <a:solidFill>
                <a:srgbClr val="C00000"/>
              </a:solidFill>
            </a:endParaRPr>
          </a:p>
        </p:txBody>
      </p:sp>
      <p:sp>
        <p:nvSpPr>
          <p:cNvPr id="8" name="CaixaDeTexto 7">
            <a:extLst>
              <a:ext uri="{FF2B5EF4-FFF2-40B4-BE49-F238E27FC236}">
                <a16:creationId xmlns:a16="http://schemas.microsoft.com/office/drawing/2014/main" id="{76D56105-8A15-C0BE-C311-0CC81EFA9715}"/>
              </a:ext>
            </a:extLst>
          </p:cNvPr>
          <p:cNvSpPr txBox="1"/>
          <p:nvPr/>
        </p:nvSpPr>
        <p:spPr>
          <a:xfrm>
            <a:off x="4607869" y="5001305"/>
            <a:ext cx="1091326" cy="461665"/>
          </a:xfrm>
          <a:prstGeom prst="rect">
            <a:avLst/>
          </a:prstGeom>
          <a:noFill/>
        </p:spPr>
        <p:txBody>
          <a:bodyPr wrap="square" rtlCol="0">
            <a:spAutoFit/>
          </a:bodyPr>
          <a:lstStyle/>
          <a:p>
            <a:pPr algn="just"/>
            <a:r>
              <a:rPr lang="pt-BR" sz="2400" b="1" dirty="0">
                <a:solidFill>
                  <a:srgbClr val="C00000"/>
                </a:solidFill>
              </a:rPr>
              <a:t>vida</a:t>
            </a:r>
          </a:p>
        </p:txBody>
      </p:sp>
    </p:spTree>
    <p:extLst>
      <p:ext uri="{BB962C8B-B14F-4D97-AF65-F5344CB8AC3E}">
        <p14:creationId xmlns:p14="http://schemas.microsoft.com/office/powerpoint/2010/main" val="21225037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1815882"/>
          </a:xfrm>
          <a:prstGeom prst="rect">
            <a:avLst/>
          </a:prstGeom>
          <a:noFill/>
        </p:spPr>
        <p:txBody>
          <a:bodyPr wrap="square" rtlCol="0">
            <a:spAutoFit/>
          </a:bodyPr>
          <a:lstStyle/>
          <a:p>
            <a:pPr algn="just"/>
            <a:r>
              <a:rPr lang="es-ES" sz="2800" b="1" dirty="0"/>
              <a:t> Nuestra profesión puede ser tan sublime como el cielo, pero no nos</a:t>
            </a:r>
          </a:p>
          <a:p>
            <a:pPr algn="just"/>
            <a:r>
              <a:rPr lang="es-ES" sz="2800" b="1" dirty="0"/>
              <a:t>salvará a nosotros ni a nuestros semejantes a menos que seamos cristianos. Un ejemplo ___________ hará más para beneficiar al mundo que todo lo que profesemos.</a:t>
            </a:r>
            <a:endParaRPr lang="pt-BR" sz="2800" b="1" dirty="0"/>
          </a:p>
        </p:txBody>
      </p:sp>
      <p:sp>
        <p:nvSpPr>
          <p:cNvPr id="5" name="CaixaDeTexto 4">
            <a:extLst>
              <a:ext uri="{FF2B5EF4-FFF2-40B4-BE49-F238E27FC236}">
                <a16:creationId xmlns:a16="http://schemas.microsoft.com/office/drawing/2014/main" id="{B6500122-2025-3449-79D0-FC2652791F47}"/>
              </a:ext>
            </a:extLst>
          </p:cNvPr>
          <p:cNvSpPr txBox="1"/>
          <p:nvPr/>
        </p:nvSpPr>
        <p:spPr>
          <a:xfrm>
            <a:off x="5107367" y="4068826"/>
            <a:ext cx="1703336" cy="461665"/>
          </a:xfrm>
          <a:prstGeom prst="rect">
            <a:avLst/>
          </a:prstGeom>
          <a:noFill/>
        </p:spPr>
        <p:txBody>
          <a:bodyPr wrap="square" rtlCol="0">
            <a:spAutoFit/>
          </a:bodyPr>
          <a:lstStyle/>
          <a:p>
            <a:pPr algn="just"/>
            <a:r>
              <a:rPr lang="pt-BR" sz="2400" b="1" dirty="0" err="1">
                <a:solidFill>
                  <a:srgbClr val="C00000"/>
                </a:solidFill>
              </a:rPr>
              <a:t>correcto</a:t>
            </a:r>
            <a:endParaRPr lang="pt-BR" sz="2400" b="1" dirty="0">
              <a:solidFill>
                <a:srgbClr val="C00000"/>
              </a:solidFill>
            </a:endParaRPr>
          </a:p>
        </p:txBody>
      </p:sp>
      <p:sp>
        <p:nvSpPr>
          <p:cNvPr id="7" name="CaixaDeTexto 6">
            <a:extLst>
              <a:ext uri="{FF2B5EF4-FFF2-40B4-BE49-F238E27FC236}">
                <a16:creationId xmlns:a16="http://schemas.microsoft.com/office/drawing/2014/main" id="{C3E88AD3-0099-AF3D-7FFF-9BCC5AB00CB8}"/>
              </a:ext>
            </a:extLst>
          </p:cNvPr>
          <p:cNvSpPr txBox="1"/>
          <p:nvPr/>
        </p:nvSpPr>
        <p:spPr>
          <a:xfrm>
            <a:off x="2150322" y="1530899"/>
            <a:ext cx="9165316" cy="954107"/>
          </a:xfrm>
          <a:prstGeom prst="rect">
            <a:avLst/>
          </a:prstGeom>
          <a:noFill/>
        </p:spPr>
        <p:txBody>
          <a:bodyPr wrap="square" rtlCol="0">
            <a:spAutoFit/>
          </a:bodyPr>
          <a:lstStyle/>
          <a:p>
            <a:pPr algn="just"/>
            <a:r>
              <a:rPr lang="es-ES" sz="2800" b="1" dirty="0">
                <a:solidFill>
                  <a:srgbClr val="1F402B"/>
                </a:solidFill>
              </a:rPr>
              <a:t>Seremos luz u oscuridad para quienes nos rodean. Para que seamos luz, ¿qué debe suceder? (Ver p. 81.)</a:t>
            </a:r>
            <a:endParaRPr lang="pt-BR" sz="2800" b="1" dirty="0">
              <a:solidFill>
                <a:srgbClr val="1F402B"/>
              </a:solidFill>
            </a:endParaRPr>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8202</TotalTime>
  <Words>1204</Words>
  <Application>Microsoft Office PowerPoint</Application>
  <PresentationFormat>Widescreen</PresentationFormat>
  <Paragraphs>52</Paragraphs>
  <Slides>15</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15</vt:i4>
      </vt:variant>
    </vt:vector>
  </HeadingPairs>
  <TitlesOfParts>
    <vt:vector size="19"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Cristina Barbosa</cp:lastModifiedBy>
  <cp:revision>15</cp:revision>
  <dcterms:created xsi:type="dcterms:W3CDTF">2022-08-23T09:51:50Z</dcterms:created>
  <dcterms:modified xsi:type="dcterms:W3CDTF">2022-09-20T16:51:41Z</dcterms:modified>
</cp:coreProperties>
</file>